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
  </p:notesMasterIdLst>
  <p:sldIdLst>
    <p:sldId id="263" r:id="rId2"/>
    <p:sldId id="261" r:id="rId3"/>
    <p:sldId id="265" r:id="rId4"/>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p:restoredTop sz="94665"/>
  </p:normalViewPr>
  <p:slideViewPr>
    <p:cSldViewPr snapToObjects="1">
      <p:cViewPr>
        <p:scale>
          <a:sx n="90" d="100"/>
          <a:sy n="90" d="100"/>
        </p:scale>
        <p:origin x="2528" y="-1552"/>
      </p:cViewPr>
      <p:guideLst>
        <p:guide orient="horz" pos="3168"/>
        <p:guide pos="2448"/>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ED87F-DB32-D848-9DEC-4B1646F1B3F6}" type="datetimeFigureOut">
              <a:rPr lang="en-US" smtClean="0"/>
              <a:t>8/14/19</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1F56AA-5463-094C-9EA2-53BE1E81D49B}" type="slidenum">
              <a:rPr lang="en-US" smtClean="0"/>
              <a:t>‹#›</a:t>
            </a:fld>
            <a:endParaRPr lang="en-US"/>
          </a:p>
        </p:txBody>
      </p:sp>
    </p:spTree>
    <p:extLst>
      <p:ext uri="{BB962C8B-B14F-4D97-AF65-F5344CB8AC3E}">
        <p14:creationId xmlns:p14="http://schemas.microsoft.com/office/powerpoint/2010/main" val="976419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57BD55-3284-B043-AF32-81FDEC0D9FE6}"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57BD55-3284-B043-AF32-81FDEC0D9FE6}" type="datetimeFigureOut">
              <a:rPr lang="en-US" smtClean="0"/>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57BD55-3284-B043-AF32-81FDEC0D9FE6}" type="datetimeFigureOut">
              <a:rPr lang="en-US" smtClean="0"/>
              <a:t>8/14/19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57BD55-3284-B043-AF32-81FDEC0D9FE6}" type="datetimeFigureOut">
              <a:rPr lang="en-US" smtClean="0"/>
              <a:t>8/14/19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7BD55-3284-B043-AF32-81FDEC0D9FE6}" type="datetimeFigureOut">
              <a:rPr lang="en-US" smtClean="0"/>
              <a:t>8/14/19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57BD55-3284-B043-AF32-81FDEC0D9FE6}" type="datetimeFigureOut">
              <a:rPr lang="en-US" smtClean="0"/>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57BD55-3284-B043-AF32-81FDEC0D9FE6}" type="datetimeFigureOut">
              <a:rPr lang="en-US" smtClean="0"/>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1D57BD55-3284-B043-AF32-81FDEC0D9FE6}" type="datetimeFigureOut">
              <a:rPr lang="en-US" smtClean="0"/>
              <a:t>8/14/19</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17BACBAA-D80B-7A41-9686-877DEDA6080C}" type="slidenum">
              <a:rPr lang="en-US" smtClean="0"/>
              <a:t>‹#›</a:t>
            </a:fld>
            <a:endParaRPr lang="en-US"/>
          </a:p>
        </p:txBody>
      </p:sp>
    </p:spTree>
    <p:extLst>
      <p:ext uri="{BB962C8B-B14F-4D97-AF65-F5344CB8AC3E}">
        <p14:creationId xmlns:p14="http://schemas.microsoft.com/office/powerpoint/2010/main" val="6988035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inyurl.com/jborek" TargetMode="External"/><Relationship Id="rId4" Type="http://schemas.openxmlformats.org/officeDocument/2006/relationships/image" Target="../media/image2.tiff"/><Relationship Id="rId5" Type="http://schemas.openxmlformats.org/officeDocument/2006/relationships/image" Target="../media/image3.tiff"/><Relationship Id="rId6" Type="http://schemas.openxmlformats.org/officeDocument/2006/relationships/image" Target="../media/image4.tiff"/><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464"/>
            <a:ext cx="7772400" cy="10057486"/>
          </a:xfrm>
          <a:prstGeom prst="rect">
            <a:avLst/>
          </a:prstGeom>
        </p:spPr>
      </p:pic>
      <p:sp>
        <p:nvSpPr>
          <p:cNvPr id="3" name="TextBox 2"/>
          <p:cNvSpPr txBox="1"/>
          <p:nvPr/>
        </p:nvSpPr>
        <p:spPr>
          <a:xfrm>
            <a:off x="4750505" y="3034782"/>
            <a:ext cx="2740648" cy="1969770"/>
          </a:xfrm>
          <a:prstGeom prst="rect">
            <a:avLst/>
          </a:prstGeom>
          <a:noFill/>
        </p:spPr>
        <p:txBody>
          <a:bodyPr wrap="square" rtlCol="0">
            <a:spAutoFit/>
          </a:bodyPr>
          <a:lstStyle/>
          <a:p>
            <a:pPr algn="ctr"/>
            <a:r>
              <a:rPr lang="en-US" sz="2400" b="1" dirty="0" smtClean="0">
                <a:latin typeface="Noteworthy Light" charset="0"/>
                <a:ea typeface="Noteworthy Light" charset="0"/>
                <a:cs typeface="Noteworthy Light" charset="0"/>
              </a:rPr>
              <a:t>Contact:</a:t>
            </a:r>
            <a:endParaRPr lang="en-US" sz="1400" dirty="0" smtClean="0">
              <a:latin typeface="Noteworthy Light" charset="0"/>
              <a:ea typeface="Noteworthy Light" charset="0"/>
              <a:cs typeface="Noteworthy Light" charset="0"/>
            </a:endParaRPr>
          </a:p>
          <a:p>
            <a:pPr marL="285750" indent="-285750">
              <a:lnSpc>
                <a:spcPct val="150000"/>
              </a:lnSpc>
              <a:buFont typeface="Wingdings" charset="2"/>
              <a:buChar char="v"/>
            </a:pPr>
            <a:r>
              <a:rPr lang="en-US" sz="1400" dirty="0" smtClean="0">
                <a:latin typeface="Noteworthy Light" charset="0"/>
                <a:ea typeface="Noteworthy Light" charset="0"/>
                <a:cs typeface="Noteworthy Light" charset="0"/>
              </a:rPr>
              <a:t>jborek@bordentown.k12.nj.us</a:t>
            </a:r>
            <a:endParaRPr lang="en-US" sz="1400" dirty="0">
              <a:latin typeface="Noteworthy Light" charset="0"/>
              <a:ea typeface="Noteworthy Light" charset="0"/>
              <a:cs typeface="Noteworthy Light" charset="0"/>
            </a:endParaRPr>
          </a:p>
          <a:p>
            <a:pPr marL="285750" indent="-285750">
              <a:lnSpc>
                <a:spcPct val="150000"/>
              </a:lnSpc>
              <a:buFont typeface="Wingdings" charset="2"/>
              <a:buChar char="v"/>
            </a:pPr>
            <a:r>
              <a:rPr lang="en-US" sz="1400" dirty="0" smtClean="0">
                <a:latin typeface="Noteworthy Light" charset="0"/>
                <a:ea typeface="Noteworthy Light" charset="0"/>
                <a:cs typeface="Noteworthy Light" charset="0"/>
              </a:rPr>
              <a:t>609-298-0674</a:t>
            </a:r>
          </a:p>
          <a:p>
            <a:pPr marL="285750" indent="-285750">
              <a:lnSpc>
                <a:spcPct val="150000"/>
              </a:lnSpc>
              <a:buFont typeface="Wingdings" charset="2"/>
              <a:buChar char="v"/>
            </a:pPr>
            <a:r>
              <a:rPr lang="en-US" sz="1400" dirty="0" smtClean="0">
                <a:latin typeface="Noteworthy Light" charset="0"/>
                <a:ea typeface="Noteworthy Light" charset="0"/>
                <a:cs typeface="Noteworthy Light" charset="0"/>
                <a:hlinkClick r:id="rId3"/>
              </a:rPr>
              <a:t>www.tinyurl.com/jborek</a:t>
            </a:r>
            <a:endParaRPr lang="en-US" sz="1400" dirty="0" smtClean="0">
              <a:latin typeface="Noteworthy Light" charset="0"/>
              <a:ea typeface="Noteworthy Light" charset="0"/>
              <a:cs typeface="Noteworthy Light" charset="0"/>
            </a:endParaRPr>
          </a:p>
          <a:p>
            <a:pPr marL="285750" indent="-285750">
              <a:lnSpc>
                <a:spcPct val="150000"/>
              </a:lnSpc>
              <a:buFont typeface="Wingdings" charset="2"/>
              <a:buChar char="v"/>
            </a:pPr>
            <a:r>
              <a:rPr lang="en-US" sz="1400" dirty="0" smtClean="0">
                <a:latin typeface="Noteworthy Light" charset="0"/>
                <a:ea typeface="Noteworthy Light" charset="0"/>
                <a:cs typeface="Noteworthy Light" charset="0"/>
              </a:rPr>
              <a:t>Twitter: @</a:t>
            </a:r>
            <a:r>
              <a:rPr lang="en-US" sz="1400" dirty="0" err="1" smtClean="0">
                <a:latin typeface="Noteworthy Light" charset="0"/>
                <a:ea typeface="Noteworthy Light" charset="0"/>
                <a:cs typeface="Noteworthy Light" charset="0"/>
              </a:rPr>
              <a:t>Mrs_Borek</a:t>
            </a:r>
            <a:endParaRPr lang="en-US" sz="1400" dirty="0" smtClean="0">
              <a:latin typeface="Noteworthy Light" charset="0"/>
              <a:ea typeface="Noteworthy Light" charset="0"/>
              <a:cs typeface="Noteworthy Light" charset="0"/>
            </a:endParaRPr>
          </a:p>
          <a:p>
            <a:pPr algn="ctr"/>
            <a:endParaRPr lang="en-US" sz="1400" dirty="0">
              <a:latin typeface="KG One More Light" charset="0"/>
              <a:ea typeface="KG One More Light" charset="0"/>
              <a:cs typeface="KG One More Light" charset="0"/>
            </a:endParaRPr>
          </a:p>
        </p:txBody>
      </p:sp>
      <p:sp>
        <p:nvSpPr>
          <p:cNvPr id="5" name="TextBox 4"/>
          <p:cNvSpPr txBox="1"/>
          <p:nvPr/>
        </p:nvSpPr>
        <p:spPr>
          <a:xfrm>
            <a:off x="758695" y="5020830"/>
            <a:ext cx="2177933" cy="461665"/>
          </a:xfrm>
          <a:prstGeom prst="rect">
            <a:avLst/>
          </a:prstGeom>
          <a:noFill/>
        </p:spPr>
        <p:txBody>
          <a:bodyPr wrap="square" rtlCol="0">
            <a:spAutoFit/>
          </a:bodyPr>
          <a:lstStyle/>
          <a:p>
            <a:r>
              <a:rPr lang="en-US" sz="2400" b="1" dirty="0" smtClean="0">
                <a:latin typeface="Noteworthy Light" charset="0"/>
                <a:ea typeface="Noteworthy Light" charset="0"/>
                <a:cs typeface="Noteworthy Light" charset="0"/>
              </a:rPr>
              <a:t>Grading</a:t>
            </a:r>
            <a:endParaRPr lang="en-US" sz="2400" b="1" dirty="0">
              <a:latin typeface="Noteworthy Light" charset="0"/>
              <a:ea typeface="Noteworthy Light" charset="0"/>
              <a:cs typeface="Noteworthy Light" charset="0"/>
            </a:endParaRPr>
          </a:p>
        </p:txBody>
      </p:sp>
      <p:sp>
        <p:nvSpPr>
          <p:cNvPr id="6" name="TextBox 5"/>
          <p:cNvSpPr txBox="1"/>
          <p:nvPr/>
        </p:nvSpPr>
        <p:spPr>
          <a:xfrm>
            <a:off x="232316" y="-16609"/>
            <a:ext cx="4121376" cy="3600986"/>
          </a:xfrm>
          <a:prstGeom prst="rect">
            <a:avLst/>
          </a:prstGeom>
          <a:noFill/>
        </p:spPr>
        <p:txBody>
          <a:bodyPr wrap="square" rtlCol="0">
            <a:spAutoFit/>
          </a:bodyPr>
          <a:lstStyle/>
          <a:p>
            <a:pPr algn="ctr"/>
            <a:endParaRPr lang="en-US" sz="2400" b="1" dirty="0" smtClean="0">
              <a:latin typeface="Noteworthy Light" charset="0"/>
              <a:ea typeface="Noteworthy Light" charset="0"/>
              <a:cs typeface="Noteworthy Light" charset="0"/>
            </a:endParaRPr>
          </a:p>
          <a:p>
            <a:pPr algn="ctr"/>
            <a:r>
              <a:rPr lang="en-US" sz="2400" b="1" dirty="0" smtClean="0">
                <a:latin typeface="Noteworthy Light" charset="0"/>
                <a:ea typeface="Noteworthy Light" charset="0"/>
                <a:cs typeface="Noteworthy Light" charset="0"/>
              </a:rPr>
              <a:t>Language Arts with </a:t>
            </a:r>
          </a:p>
          <a:p>
            <a:pPr algn="ctr"/>
            <a:r>
              <a:rPr lang="en-US" sz="2400" b="1" dirty="0" smtClean="0">
                <a:latin typeface="Noteworthy Light" charset="0"/>
                <a:ea typeface="Noteworthy Light" charset="0"/>
                <a:cs typeface="Noteworthy Light" charset="0"/>
              </a:rPr>
              <a:t>Mrs. </a:t>
            </a:r>
            <a:r>
              <a:rPr lang="en-US" sz="2400" b="1" dirty="0" err="1" smtClean="0">
                <a:latin typeface="Noteworthy Light" charset="0"/>
                <a:ea typeface="Noteworthy Light" charset="0"/>
                <a:cs typeface="Noteworthy Light" charset="0"/>
              </a:rPr>
              <a:t>Borek</a:t>
            </a:r>
            <a:endParaRPr lang="en-US" sz="2400" b="1" dirty="0" smtClean="0">
              <a:latin typeface="Noteworthy Light" charset="0"/>
              <a:ea typeface="Noteworthy Light" charset="0"/>
              <a:cs typeface="Noteworthy Light" charset="0"/>
            </a:endParaRPr>
          </a:p>
          <a:p>
            <a:pPr algn="ctr"/>
            <a:endParaRPr lang="en-US" sz="1200" b="1" dirty="0">
              <a:latin typeface="Noteworthy Light" charset="0"/>
              <a:ea typeface="Noteworthy Light" charset="0"/>
              <a:cs typeface="Noteworthy Light" charset="0"/>
            </a:endParaRPr>
          </a:p>
          <a:p>
            <a:pPr algn="ctr"/>
            <a:r>
              <a:rPr lang="en-US" sz="1200" b="1" dirty="0" smtClean="0">
                <a:latin typeface="Noteworthy Light" charset="0"/>
                <a:ea typeface="Noteworthy Light" charset="0"/>
                <a:cs typeface="Noteworthy Light" charset="0"/>
              </a:rPr>
              <a:t>We will be doing a lot of reading and writing this year! </a:t>
            </a:r>
          </a:p>
          <a:p>
            <a:pPr algn="ctr"/>
            <a:endParaRPr lang="en-US" sz="1200" b="1" dirty="0" smtClean="0">
              <a:latin typeface="Noteworthy Light" charset="0"/>
              <a:ea typeface="Noteworthy Light" charset="0"/>
              <a:cs typeface="Noteworthy Light" charset="0"/>
            </a:endParaRPr>
          </a:p>
          <a:p>
            <a:pPr algn="ctr"/>
            <a:r>
              <a:rPr lang="en-US" sz="1200" b="1" dirty="0" smtClean="0">
                <a:latin typeface="Noteworthy Light" charset="0"/>
                <a:ea typeface="Noteworthy Light" charset="0"/>
                <a:cs typeface="Noteworthy Light" charset="0"/>
              </a:rPr>
              <a:t>We will use our reading strategies as we read novels together as a class, in literature circles, with partners, and independently. </a:t>
            </a:r>
          </a:p>
          <a:p>
            <a:pPr algn="ctr"/>
            <a:endParaRPr lang="en-US" sz="1200" b="1" dirty="0">
              <a:latin typeface="Noteworthy Light" charset="0"/>
              <a:ea typeface="Noteworthy Light" charset="0"/>
              <a:cs typeface="Noteworthy Light" charset="0"/>
            </a:endParaRPr>
          </a:p>
          <a:p>
            <a:pPr algn="ctr"/>
            <a:r>
              <a:rPr lang="en-US" sz="1200" b="1" dirty="0" smtClean="0">
                <a:latin typeface="Noteworthy Light" charset="0"/>
                <a:ea typeface="Noteworthy Light" charset="0"/>
                <a:cs typeface="Noteworthy Light" charset="0"/>
              </a:rPr>
              <a:t>We will write a lot this year, whether it is reading responses, essays, or narratives. We will improve our word choice, sentence structure, and challenge ourselves to add          specific details and explain and support our ideas. </a:t>
            </a:r>
          </a:p>
          <a:p>
            <a:pPr algn="ctr"/>
            <a:endParaRPr lang="en-US" sz="1200" b="1" dirty="0">
              <a:latin typeface="Noteworthy Light" charset="0"/>
              <a:ea typeface="Noteworthy Light" charset="0"/>
              <a:cs typeface="Noteworthy Light" charset="0"/>
            </a:endParaRPr>
          </a:p>
          <a:p>
            <a:pPr algn="ctr"/>
            <a:endParaRPr lang="en-US" sz="1200" b="1" dirty="0">
              <a:latin typeface="Noteworthy Light" charset="0"/>
              <a:ea typeface="Noteworthy Light" charset="0"/>
              <a:cs typeface="Noteworthy Light" charset="0"/>
            </a:endParaRPr>
          </a:p>
        </p:txBody>
      </p:sp>
      <p:sp>
        <p:nvSpPr>
          <p:cNvPr id="7" name="TextBox 6"/>
          <p:cNvSpPr txBox="1"/>
          <p:nvPr/>
        </p:nvSpPr>
        <p:spPr>
          <a:xfrm>
            <a:off x="4961400" y="392671"/>
            <a:ext cx="2766628" cy="461665"/>
          </a:xfrm>
          <a:prstGeom prst="rect">
            <a:avLst/>
          </a:prstGeom>
          <a:noFill/>
        </p:spPr>
        <p:txBody>
          <a:bodyPr wrap="square" rtlCol="0">
            <a:spAutoFit/>
          </a:bodyPr>
          <a:lstStyle/>
          <a:p>
            <a:pPr algn="ctr"/>
            <a:r>
              <a:rPr lang="en-US" sz="2400" b="1" dirty="0" smtClean="0">
                <a:latin typeface="Noteworthy Light" charset="0"/>
                <a:ea typeface="Noteworthy Light" charset="0"/>
                <a:cs typeface="Noteworthy Light" charset="0"/>
              </a:rPr>
              <a:t>Supplies Needed</a:t>
            </a:r>
            <a:r>
              <a:rPr lang="en-US" sz="2100" dirty="0" smtClean="0">
                <a:latin typeface="KG One More Light" charset="0"/>
                <a:ea typeface="KG One More Light" charset="0"/>
                <a:cs typeface="KG One More Light" charset="0"/>
              </a:rPr>
              <a:t>: </a:t>
            </a:r>
            <a:endParaRPr lang="en-US" sz="2100" dirty="0">
              <a:latin typeface="KG One More Light" charset="0"/>
              <a:ea typeface="KG One More Light" charset="0"/>
              <a:cs typeface="KG One More Light" charset="0"/>
            </a:endParaRPr>
          </a:p>
        </p:txBody>
      </p:sp>
      <p:sp>
        <p:nvSpPr>
          <p:cNvPr id="8" name="TextBox 7"/>
          <p:cNvSpPr txBox="1"/>
          <p:nvPr/>
        </p:nvSpPr>
        <p:spPr>
          <a:xfrm rot="16200000">
            <a:off x="2488672" y="5258970"/>
            <a:ext cx="1539837" cy="830997"/>
          </a:xfrm>
          <a:prstGeom prst="rect">
            <a:avLst/>
          </a:prstGeom>
          <a:noFill/>
        </p:spPr>
        <p:txBody>
          <a:bodyPr wrap="square" rtlCol="0">
            <a:spAutoFit/>
          </a:bodyPr>
          <a:lstStyle/>
          <a:p>
            <a:pPr algn="ctr"/>
            <a:r>
              <a:rPr lang="en-US" sz="2400" b="1" dirty="0" smtClean="0">
                <a:latin typeface="Noteworthy Light" charset="0"/>
                <a:ea typeface="Noteworthy Light" charset="0"/>
                <a:cs typeface="Noteworthy Light" charset="0"/>
              </a:rPr>
              <a:t>I</a:t>
            </a:r>
            <a:r>
              <a:rPr lang="en-US" sz="2400" dirty="0" smtClean="0">
                <a:latin typeface="Noteworthy Light" charset="0"/>
                <a:ea typeface="Noteworthy Light" charset="0"/>
                <a:cs typeface="Noteworthy Light" charset="0"/>
              </a:rPr>
              <a:t> EXPECT YOU TO-</a:t>
            </a:r>
            <a:endParaRPr lang="en-US" sz="2400" dirty="0">
              <a:latin typeface="Noteworthy Light" charset="0"/>
              <a:ea typeface="Noteworthy Light" charset="0"/>
              <a:cs typeface="Noteworthy Light" charset="0"/>
            </a:endParaRPr>
          </a:p>
        </p:txBody>
      </p:sp>
      <p:sp>
        <p:nvSpPr>
          <p:cNvPr id="9" name="TextBox 8"/>
          <p:cNvSpPr txBox="1"/>
          <p:nvPr/>
        </p:nvSpPr>
        <p:spPr>
          <a:xfrm>
            <a:off x="483172" y="8333225"/>
            <a:ext cx="2620800" cy="400110"/>
          </a:xfrm>
          <a:prstGeom prst="rect">
            <a:avLst/>
          </a:prstGeom>
          <a:noFill/>
        </p:spPr>
        <p:txBody>
          <a:bodyPr wrap="square" rtlCol="0">
            <a:spAutoFit/>
          </a:bodyPr>
          <a:lstStyle/>
          <a:p>
            <a:r>
              <a:rPr lang="en-US" sz="2000" b="1" dirty="0" smtClean="0">
                <a:latin typeface="KG One More Light" charset="0"/>
                <a:ea typeface="KG One More Light" charset="0"/>
                <a:cs typeface="KG One More Light" charset="0"/>
              </a:rPr>
              <a:t>Student Signature:</a:t>
            </a:r>
            <a:endParaRPr lang="en-US" sz="2000" b="1" dirty="0">
              <a:latin typeface="KG One More Light" charset="0"/>
              <a:ea typeface="KG One More Light" charset="0"/>
              <a:cs typeface="KG One More Light" charset="0"/>
            </a:endParaRPr>
          </a:p>
        </p:txBody>
      </p:sp>
      <p:sp>
        <p:nvSpPr>
          <p:cNvPr id="13" name="TextBox 12"/>
          <p:cNvSpPr txBox="1"/>
          <p:nvPr/>
        </p:nvSpPr>
        <p:spPr>
          <a:xfrm>
            <a:off x="4880747" y="872624"/>
            <a:ext cx="2528143" cy="1815882"/>
          </a:xfrm>
          <a:prstGeom prst="rect">
            <a:avLst/>
          </a:prstGeom>
          <a:noFill/>
        </p:spPr>
        <p:txBody>
          <a:bodyPr wrap="square" rtlCol="0">
            <a:spAutoFit/>
          </a:bodyPr>
          <a:lstStyle/>
          <a:p>
            <a:pPr marL="285750" indent="-285750">
              <a:buFont typeface="Arial" charset="0"/>
              <a:buChar char="•"/>
            </a:pPr>
            <a:r>
              <a:rPr lang="en-US" sz="1400" dirty="0" smtClean="0">
                <a:latin typeface="Noteworthy Light" charset="0"/>
                <a:ea typeface="Noteworthy Light" charset="0"/>
                <a:cs typeface="Noteworthy Light" charset="0"/>
              </a:rPr>
              <a:t>Student Handbook</a:t>
            </a:r>
          </a:p>
          <a:p>
            <a:pPr marL="285750" indent="-285750">
              <a:buFont typeface="Arial" charset="0"/>
              <a:buChar char="•"/>
            </a:pPr>
            <a:r>
              <a:rPr lang="en-US" sz="1400" dirty="0" smtClean="0">
                <a:latin typeface="Noteworthy Light" charset="0"/>
                <a:ea typeface="Noteworthy Light" charset="0"/>
                <a:cs typeface="Noteworthy Light" charset="0"/>
              </a:rPr>
              <a:t>A folder with pockets</a:t>
            </a:r>
          </a:p>
          <a:p>
            <a:pPr marL="285750" indent="-285750">
              <a:buFont typeface="Arial" charset="0"/>
              <a:buChar char="•"/>
            </a:pPr>
            <a:r>
              <a:rPr lang="en-US" sz="1400" dirty="0" smtClean="0">
                <a:latin typeface="Noteworthy Light" charset="0"/>
                <a:ea typeface="Noteworthy Light" charset="0"/>
                <a:cs typeface="Noteworthy Light" charset="0"/>
              </a:rPr>
              <a:t>3 ring binder with tabs and TONS of paper </a:t>
            </a:r>
            <a:r>
              <a:rPr lang="en-US" sz="1400" dirty="0" smtClean="0">
                <a:latin typeface="Noteworthy Light" charset="0"/>
                <a:ea typeface="Noteworthy Light" charset="0"/>
                <a:cs typeface="Noteworthy Light" charset="0"/>
                <a:sym typeface="Wingdings"/>
              </a:rPr>
              <a:t> </a:t>
            </a:r>
            <a:endParaRPr lang="en-US" sz="1400" dirty="0" smtClean="0">
              <a:latin typeface="Noteworthy Light" charset="0"/>
              <a:ea typeface="Noteworthy Light" charset="0"/>
              <a:cs typeface="Noteworthy Light" charset="0"/>
            </a:endParaRPr>
          </a:p>
          <a:p>
            <a:pPr marL="285750" indent="-285750">
              <a:buFont typeface="Arial" charset="0"/>
              <a:buChar char="•"/>
            </a:pPr>
            <a:r>
              <a:rPr lang="en-US" sz="1400" dirty="0" smtClean="0">
                <a:latin typeface="Noteworthy Light" charset="0"/>
                <a:ea typeface="Noteworthy Light" charset="0"/>
                <a:cs typeface="Noteworthy Light" charset="0"/>
              </a:rPr>
              <a:t>Pencils</a:t>
            </a:r>
          </a:p>
          <a:p>
            <a:pPr marL="285750" indent="-285750">
              <a:buFont typeface="Arial" charset="0"/>
              <a:buChar char="•"/>
            </a:pPr>
            <a:r>
              <a:rPr lang="en-US" sz="1400" dirty="0" smtClean="0">
                <a:latin typeface="Noteworthy Light" charset="0"/>
                <a:ea typeface="Noteworthy Light" charset="0"/>
                <a:cs typeface="Noteworthy Light" charset="0"/>
              </a:rPr>
              <a:t>A blue or black pen</a:t>
            </a:r>
          </a:p>
          <a:p>
            <a:pPr marL="285750" indent="-285750">
              <a:buFont typeface="Arial" charset="0"/>
              <a:buChar char="•"/>
            </a:pPr>
            <a:r>
              <a:rPr lang="en-US" sz="1400" dirty="0" smtClean="0">
                <a:latin typeface="Noteworthy Light" charset="0"/>
                <a:ea typeface="Noteworthy Light" charset="0"/>
                <a:cs typeface="Noteworthy Light" charset="0"/>
              </a:rPr>
              <a:t>Sticky notes</a:t>
            </a:r>
            <a:endParaRPr lang="en-US" sz="1400" dirty="0" smtClean="0">
              <a:latin typeface="Noteworthy Light" charset="0"/>
              <a:ea typeface="Noteworthy Light" charset="0"/>
              <a:cs typeface="Noteworthy Light" charset="0"/>
            </a:endParaRPr>
          </a:p>
          <a:p>
            <a:pPr marL="285750" indent="-285750">
              <a:buFont typeface="Arial" charset="0"/>
              <a:buChar char="•"/>
            </a:pPr>
            <a:r>
              <a:rPr lang="en-US" sz="1400" dirty="0" smtClean="0">
                <a:latin typeface="Noteworthy Light" charset="0"/>
                <a:ea typeface="Noteworthy Light" charset="0"/>
                <a:cs typeface="Noteworthy Light" charset="0"/>
              </a:rPr>
              <a:t>A highlighter</a:t>
            </a:r>
            <a:endParaRPr lang="en-US" sz="1400" dirty="0">
              <a:latin typeface="Noteworthy Light" charset="0"/>
              <a:ea typeface="Noteworthy Light" charset="0"/>
              <a:cs typeface="Noteworthy Light" charset="0"/>
            </a:endParaRPr>
          </a:p>
        </p:txBody>
      </p:sp>
      <p:sp>
        <p:nvSpPr>
          <p:cNvPr id="14" name="TextBox 13"/>
          <p:cNvSpPr txBox="1"/>
          <p:nvPr/>
        </p:nvSpPr>
        <p:spPr>
          <a:xfrm>
            <a:off x="3470544" y="4991279"/>
            <a:ext cx="4152842" cy="2062103"/>
          </a:xfrm>
          <a:prstGeom prst="rect">
            <a:avLst/>
          </a:prstGeom>
          <a:noFill/>
        </p:spPr>
        <p:txBody>
          <a:bodyPr wrap="square" rtlCol="0">
            <a:spAutoFit/>
          </a:bodyPr>
          <a:lstStyle/>
          <a:p>
            <a:pPr marL="285750" indent="-285750">
              <a:buFont typeface="Arial" charset="0"/>
              <a:buChar char="•"/>
            </a:pPr>
            <a:r>
              <a:rPr lang="en-US" sz="1400" dirty="0" smtClean="0">
                <a:latin typeface="Noteworthy Light" charset="0"/>
                <a:ea typeface="Noteworthy Light" charset="0"/>
                <a:cs typeface="Noteworthy Light" charset="0"/>
              </a:rPr>
              <a:t>Come to class on time</a:t>
            </a:r>
          </a:p>
          <a:p>
            <a:pPr marL="285750" indent="-285750">
              <a:buFont typeface="Arial" charset="0"/>
              <a:buChar char="•"/>
            </a:pPr>
            <a:r>
              <a:rPr lang="en-US" sz="1400" dirty="0" smtClean="0">
                <a:latin typeface="Noteworthy Light" charset="0"/>
                <a:ea typeface="Noteworthy Light" charset="0"/>
                <a:cs typeface="Noteworthy Light" charset="0"/>
              </a:rPr>
              <a:t>Leave big backpacks in your locker </a:t>
            </a:r>
          </a:p>
          <a:p>
            <a:pPr marL="285750" indent="-285750">
              <a:buFont typeface="Arial" charset="0"/>
              <a:buChar char="•"/>
            </a:pPr>
            <a:r>
              <a:rPr lang="en-US" sz="1400" dirty="0" smtClean="0">
                <a:latin typeface="Noteworthy Light" charset="0"/>
                <a:ea typeface="Noteworthy Light" charset="0"/>
                <a:cs typeface="Noteworthy Light" charset="0"/>
              </a:rPr>
              <a:t>Bring all LA supplies/books (you will NOT be      allowed back to your locker)</a:t>
            </a:r>
          </a:p>
          <a:p>
            <a:pPr marL="285750" indent="-285750">
              <a:buFont typeface="Arial" charset="0"/>
              <a:buChar char="•"/>
            </a:pPr>
            <a:r>
              <a:rPr lang="en-US" sz="1400" dirty="0" smtClean="0">
                <a:latin typeface="Noteworthy Light" charset="0"/>
                <a:ea typeface="Noteworthy Light" charset="0"/>
                <a:cs typeface="Noteworthy Light" charset="0"/>
              </a:rPr>
              <a:t>Give your best effort and challenge yourself</a:t>
            </a:r>
          </a:p>
          <a:p>
            <a:pPr marL="285750" indent="-285750">
              <a:buFont typeface="Arial" charset="0"/>
              <a:buChar char="•"/>
            </a:pPr>
            <a:r>
              <a:rPr lang="en-US" sz="1400" dirty="0" smtClean="0">
                <a:latin typeface="Noteworthy Light" charset="0"/>
                <a:ea typeface="Noteworthy Light" charset="0"/>
                <a:cs typeface="Noteworthy Light" charset="0"/>
              </a:rPr>
              <a:t>Participate, be creative, and be enthusiastic</a:t>
            </a:r>
          </a:p>
          <a:p>
            <a:pPr marL="285750" indent="-285750">
              <a:buFont typeface="Arial" charset="0"/>
              <a:buChar char="•"/>
            </a:pPr>
            <a:r>
              <a:rPr lang="en-US" sz="1400" dirty="0" smtClean="0">
                <a:latin typeface="Noteworthy Light" charset="0"/>
                <a:ea typeface="Noteworthy Light" charset="0"/>
                <a:cs typeface="Noteworthy Light" charset="0"/>
              </a:rPr>
              <a:t>Be respectful of everyone and everything at all times</a:t>
            </a:r>
          </a:p>
          <a:p>
            <a:pPr marL="285750" indent="-285750">
              <a:buFont typeface="Arial" charset="0"/>
              <a:buChar char="•"/>
            </a:pPr>
            <a:endParaRPr lang="en-US" sz="1200" dirty="0" smtClean="0"/>
          </a:p>
          <a:p>
            <a:pPr marL="285750" indent="-285750">
              <a:buFont typeface="Arial" charset="0"/>
              <a:buChar char="•"/>
            </a:pPr>
            <a:endParaRPr lang="en-US" dirty="0" smtClean="0"/>
          </a:p>
        </p:txBody>
      </p:sp>
      <p:sp>
        <p:nvSpPr>
          <p:cNvPr id="15" name="TextBox 14"/>
          <p:cNvSpPr txBox="1"/>
          <p:nvPr/>
        </p:nvSpPr>
        <p:spPr>
          <a:xfrm>
            <a:off x="400168" y="5523046"/>
            <a:ext cx="2125953" cy="2623795"/>
          </a:xfrm>
          <a:prstGeom prst="rect">
            <a:avLst/>
          </a:prstGeom>
          <a:noFill/>
        </p:spPr>
        <p:txBody>
          <a:bodyPr wrap="square" rtlCol="0">
            <a:spAutoFit/>
          </a:bodyPr>
          <a:lstStyle/>
          <a:p>
            <a:r>
              <a:rPr lang="en-US" sz="1400" dirty="0" smtClean="0">
                <a:latin typeface="Noteworthy Light" charset="0"/>
                <a:ea typeface="Noteworthy Light" charset="0"/>
                <a:cs typeface="Noteworthy Light" charset="0"/>
              </a:rPr>
              <a:t>Grades will be based on your </a:t>
            </a:r>
            <a:r>
              <a:rPr lang="en-US" sz="1400" u="sng" dirty="0" smtClean="0">
                <a:latin typeface="Noteworthy Light" charset="0"/>
                <a:ea typeface="Noteworthy Light" charset="0"/>
                <a:cs typeface="Noteworthy Light" charset="0"/>
              </a:rPr>
              <a:t>progress</a:t>
            </a:r>
            <a:r>
              <a:rPr lang="en-US" sz="1400" dirty="0" smtClean="0">
                <a:latin typeface="Noteworthy Light" charset="0"/>
                <a:ea typeface="Noteworthy Light" charset="0"/>
                <a:cs typeface="Noteworthy Light" charset="0"/>
              </a:rPr>
              <a:t> and </a:t>
            </a:r>
            <a:r>
              <a:rPr lang="en-US" sz="1400" u="sng" dirty="0" smtClean="0">
                <a:latin typeface="Noteworthy Light" charset="0"/>
                <a:ea typeface="Noteworthy Light" charset="0"/>
                <a:cs typeface="Noteworthy Light" charset="0"/>
              </a:rPr>
              <a:t>effort</a:t>
            </a:r>
            <a:r>
              <a:rPr lang="en-US" sz="1400" dirty="0" smtClean="0">
                <a:latin typeface="Noteworthy Light" charset="0"/>
                <a:ea typeface="Noteworthy Light" charset="0"/>
                <a:cs typeface="Noteworthy Light" charset="0"/>
              </a:rPr>
              <a:t>. Daily observations and rubrics will be used to assess your work. </a:t>
            </a:r>
            <a:endParaRPr lang="en-US" sz="1400" dirty="0">
              <a:latin typeface="Noteworthy Light" charset="0"/>
              <a:ea typeface="Noteworthy Light" charset="0"/>
              <a:cs typeface="Noteworthy Light" charset="0"/>
            </a:endParaRPr>
          </a:p>
          <a:p>
            <a:pPr marL="285750" indent="-285750">
              <a:buFont typeface="Arial" charset="0"/>
              <a:buChar char="•"/>
            </a:pPr>
            <a:r>
              <a:rPr lang="en-US" sz="1050" dirty="0" smtClean="0">
                <a:latin typeface="Noteworthy Light" charset="0"/>
                <a:ea typeface="Noteworthy Light" charset="0"/>
                <a:cs typeface="Noteworthy Light" charset="0"/>
              </a:rPr>
              <a:t>Tests and Quizzes: 30%</a:t>
            </a:r>
          </a:p>
          <a:p>
            <a:pPr marL="285750" indent="-285750">
              <a:buFont typeface="Arial" charset="0"/>
              <a:buChar char="•"/>
            </a:pPr>
            <a:r>
              <a:rPr lang="en-US" sz="1050" dirty="0" smtClean="0">
                <a:latin typeface="Noteworthy Light" charset="0"/>
                <a:ea typeface="Noteworthy Light" charset="0"/>
                <a:cs typeface="Noteworthy Light" charset="0"/>
              </a:rPr>
              <a:t>Writing assignments and Projects: 30%</a:t>
            </a:r>
          </a:p>
          <a:p>
            <a:pPr marL="285750" indent="-285750">
              <a:buFont typeface="Arial" charset="0"/>
              <a:buChar char="•"/>
            </a:pPr>
            <a:r>
              <a:rPr lang="en-US" sz="1050" dirty="0" smtClean="0">
                <a:latin typeface="Noteworthy Light" charset="0"/>
                <a:ea typeface="Noteworthy Light" charset="0"/>
                <a:cs typeface="Noteworthy Light" charset="0"/>
              </a:rPr>
              <a:t>Homework: 20%</a:t>
            </a:r>
          </a:p>
          <a:p>
            <a:pPr marL="285750" indent="-285750">
              <a:buFont typeface="Arial" charset="0"/>
              <a:buChar char="•"/>
            </a:pPr>
            <a:r>
              <a:rPr lang="en-US" sz="1050" dirty="0" smtClean="0">
                <a:latin typeface="Noteworthy Light" charset="0"/>
                <a:ea typeface="Noteworthy Light" charset="0"/>
                <a:cs typeface="Noteworthy Light" charset="0"/>
              </a:rPr>
              <a:t>Class </a:t>
            </a:r>
            <a:r>
              <a:rPr lang="en-US" sz="1050" dirty="0" smtClean="0">
                <a:latin typeface="Noteworthy Light" charset="0"/>
                <a:ea typeface="Noteworthy Light" charset="0"/>
                <a:cs typeface="Noteworthy Light" charset="0"/>
              </a:rPr>
              <a:t>Work/Participation: </a:t>
            </a:r>
            <a:r>
              <a:rPr lang="en-US" sz="1050" dirty="0" smtClean="0">
                <a:latin typeface="Noteworthy Light" charset="0"/>
                <a:ea typeface="Noteworthy Light" charset="0"/>
                <a:cs typeface="Noteworthy Light" charset="0"/>
              </a:rPr>
              <a:t>20%</a:t>
            </a:r>
          </a:p>
          <a:p>
            <a:endParaRPr lang="en-US" sz="1400" dirty="0" smtClean="0"/>
          </a:p>
          <a:p>
            <a:pPr algn="ctr"/>
            <a:r>
              <a:rPr lang="en-US" sz="1400" dirty="0" smtClean="0">
                <a:latin typeface="Noteworthy Light" charset="0"/>
                <a:ea typeface="Noteworthy Light" charset="0"/>
                <a:cs typeface="Noteworthy Light" charset="0"/>
              </a:rPr>
              <a:t>Don’t forget to ask for help if you are struggling!</a:t>
            </a:r>
            <a:endParaRPr lang="en-US" sz="1400" dirty="0">
              <a:latin typeface="Noteworthy Light" charset="0"/>
              <a:ea typeface="Noteworthy Light" charset="0"/>
              <a:cs typeface="Noteworthy Light" charset="0"/>
            </a:endParaRPr>
          </a:p>
        </p:txBody>
      </p:sp>
      <p:sp>
        <p:nvSpPr>
          <p:cNvPr id="16" name="TextBox 15"/>
          <p:cNvSpPr txBox="1"/>
          <p:nvPr/>
        </p:nvSpPr>
        <p:spPr>
          <a:xfrm>
            <a:off x="3941028" y="6787555"/>
            <a:ext cx="3331185" cy="1661993"/>
          </a:xfrm>
          <a:prstGeom prst="rect">
            <a:avLst/>
          </a:prstGeom>
          <a:noFill/>
        </p:spPr>
        <p:txBody>
          <a:bodyPr wrap="square" rtlCol="0">
            <a:spAutoFit/>
          </a:bodyPr>
          <a:lstStyle/>
          <a:p>
            <a:pPr marL="171450" indent="-171450">
              <a:buFont typeface="Arial" charset="0"/>
              <a:buChar char="•"/>
            </a:pPr>
            <a:r>
              <a:rPr lang="en-US" sz="1400" dirty="0" smtClean="0">
                <a:latin typeface="Noteworthy Light" charset="0"/>
                <a:ea typeface="Noteworthy Light" charset="0"/>
                <a:cs typeface="Noteworthy Light" charset="0"/>
              </a:rPr>
              <a:t>Work hard, but have fun</a:t>
            </a:r>
          </a:p>
          <a:p>
            <a:pPr marL="171450" indent="-171450">
              <a:buFont typeface="Arial" charset="0"/>
              <a:buChar char="•"/>
            </a:pPr>
            <a:r>
              <a:rPr lang="en-US" sz="1400" dirty="0" smtClean="0">
                <a:latin typeface="Noteworthy Light" charset="0"/>
                <a:ea typeface="Noteworthy Light" charset="0"/>
                <a:cs typeface="Noteworthy Light" charset="0"/>
              </a:rPr>
              <a:t>Have meaningful homework regularly</a:t>
            </a:r>
          </a:p>
          <a:p>
            <a:pPr marL="171450" indent="-171450">
              <a:buFont typeface="Arial" charset="0"/>
              <a:buChar char="•"/>
            </a:pPr>
            <a:r>
              <a:rPr lang="en-US" sz="1400" dirty="0" smtClean="0">
                <a:latin typeface="Noteworthy Light" charset="0"/>
                <a:ea typeface="Noteworthy Light" charset="0"/>
                <a:cs typeface="Noteworthy Light" charset="0"/>
              </a:rPr>
              <a:t>Know about all assignments in advance</a:t>
            </a:r>
          </a:p>
          <a:p>
            <a:pPr marL="171450" indent="-171450">
              <a:buFont typeface="Arial" charset="0"/>
              <a:buChar char="•"/>
            </a:pPr>
            <a:r>
              <a:rPr lang="en-US" sz="1400" dirty="0" smtClean="0">
                <a:latin typeface="Noteworthy Light" charset="0"/>
                <a:ea typeface="Noteworthy Light" charset="0"/>
                <a:cs typeface="Noteworthy Light" charset="0"/>
              </a:rPr>
              <a:t>Receive fair and respectful treatment</a:t>
            </a:r>
          </a:p>
          <a:p>
            <a:pPr marL="171450" indent="-171450">
              <a:buFont typeface="Arial" charset="0"/>
              <a:buChar char="•"/>
            </a:pPr>
            <a:r>
              <a:rPr lang="en-US" sz="1400" dirty="0" smtClean="0">
                <a:latin typeface="Noteworthy Light" charset="0"/>
                <a:ea typeface="Noteworthy Light" charset="0"/>
                <a:cs typeface="Noteworthy Light" charset="0"/>
              </a:rPr>
              <a:t>Have an enthusiastic teacher that </a:t>
            </a:r>
          </a:p>
          <a:p>
            <a:r>
              <a:rPr lang="en-US" sz="1400" dirty="0">
                <a:latin typeface="Noteworthy Light" charset="0"/>
                <a:ea typeface="Noteworthy Light" charset="0"/>
                <a:cs typeface="Noteworthy Light" charset="0"/>
              </a:rPr>
              <a:t> </a:t>
            </a:r>
            <a:r>
              <a:rPr lang="en-US" sz="1400" dirty="0" smtClean="0">
                <a:latin typeface="Noteworthy Light" charset="0"/>
                <a:ea typeface="Noteworthy Light" charset="0"/>
                <a:cs typeface="Noteworthy Light" charset="0"/>
              </a:rPr>
              <a:t>   cares about your learning</a:t>
            </a:r>
          </a:p>
          <a:p>
            <a:endParaRPr lang="en-US" dirty="0"/>
          </a:p>
        </p:txBody>
      </p:sp>
      <p:sp>
        <p:nvSpPr>
          <p:cNvPr id="17" name="TextBox 16"/>
          <p:cNvSpPr txBox="1"/>
          <p:nvPr/>
        </p:nvSpPr>
        <p:spPr>
          <a:xfrm>
            <a:off x="2395105" y="3539922"/>
            <a:ext cx="1241483" cy="1877437"/>
          </a:xfrm>
          <a:prstGeom prst="rect">
            <a:avLst/>
          </a:prstGeom>
          <a:noFill/>
        </p:spPr>
        <p:txBody>
          <a:bodyPr wrap="square" rtlCol="0">
            <a:spAutoFit/>
          </a:bodyPr>
          <a:lstStyle/>
          <a:p>
            <a:r>
              <a:rPr lang="en-US" sz="1400" dirty="0" smtClean="0">
                <a:latin typeface="Noteworthy Light" charset="0"/>
                <a:ea typeface="Noteworthy Light" charset="0"/>
                <a:cs typeface="Noteworthy Light" charset="0"/>
              </a:rPr>
              <a:t>A: 100-90</a:t>
            </a:r>
            <a:r>
              <a:rPr lang="en-US" sz="1400" dirty="0">
                <a:latin typeface="Noteworthy Light" charset="0"/>
                <a:ea typeface="Noteworthy Light" charset="0"/>
                <a:cs typeface="Noteworthy Light" charset="0"/>
              </a:rPr>
              <a:t> </a:t>
            </a:r>
            <a:r>
              <a:rPr lang="en-US" sz="1400" dirty="0" smtClean="0">
                <a:latin typeface="Noteworthy Light" charset="0"/>
                <a:ea typeface="Noteworthy Light" charset="0"/>
                <a:cs typeface="Noteworthy Light" charset="0"/>
              </a:rPr>
              <a:t>      </a:t>
            </a:r>
          </a:p>
          <a:p>
            <a:r>
              <a:rPr lang="en-US" sz="1400" dirty="0" smtClean="0">
                <a:latin typeface="Noteworthy Light" charset="0"/>
                <a:ea typeface="Noteworthy Light" charset="0"/>
                <a:cs typeface="Noteworthy Light" charset="0"/>
              </a:rPr>
              <a:t>B: 89-80	         </a:t>
            </a:r>
          </a:p>
          <a:p>
            <a:r>
              <a:rPr lang="en-US" sz="1400" dirty="0" smtClean="0">
                <a:latin typeface="Noteworthy Light" charset="0"/>
                <a:ea typeface="Noteworthy Light" charset="0"/>
                <a:cs typeface="Noteworthy Light" charset="0"/>
              </a:rPr>
              <a:t>C: 79-70</a:t>
            </a:r>
          </a:p>
          <a:p>
            <a:r>
              <a:rPr lang="en-US" sz="1400" dirty="0">
                <a:latin typeface="Noteworthy Light" charset="0"/>
                <a:ea typeface="Noteworthy Light" charset="0"/>
                <a:cs typeface="Noteworthy Light" charset="0"/>
              </a:rPr>
              <a:t>D: </a:t>
            </a:r>
            <a:r>
              <a:rPr lang="en-US" sz="1400" dirty="0" smtClean="0">
                <a:latin typeface="Noteworthy Light" charset="0"/>
                <a:ea typeface="Noteworthy Light" charset="0"/>
                <a:cs typeface="Noteworthy Light" charset="0"/>
              </a:rPr>
              <a:t>69-65</a:t>
            </a:r>
          </a:p>
          <a:p>
            <a:r>
              <a:rPr lang="en-US" sz="1400" dirty="0">
                <a:latin typeface="Noteworthy Light" charset="0"/>
                <a:ea typeface="Noteworthy Light" charset="0"/>
                <a:cs typeface="Noteworthy Light" charset="0"/>
              </a:rPr>
              <a:t>F: 64-0</a:t>
            </a:r>
          </a:p>
          <a:p>
            <a:endParaRPr lang="en-US" sz="1400" dirty="0">
              <a:latin typeface="Noteworthy Light" charset="0"/>
              <a:ea typeface="Noteworthy Light" charset="0"/>
              <a:cs typeface="Noteworthy Light" charset="0"/>
            </a:endParaRPr>
          </a:p>
          <a:p>
            <a:endParaRPr lang="en-US" sz="1400" dirty="0" smtClean="0">
              <a:latin typeface="Noteworthy Light" charset="0"/>
              <a:ea typeface="Noteworthy Light" charset="0"/>
              <a:cs typeface="Noteworthy Light" charset="0"/>
            </a:endParaRPr>
          </a:p>
          <a:p>
            <a:endParaRPr lang="en-US" dirty="0"/>
          </a:p>
        </p:txBody>
      </p:sp>
      <p:sp>
        <p:nvSpPr>
          <p:cNvPr id="21" name="TextBox 20"/>
          <p:cNvSpPr txBox="1"/>
          <p:nvPr/>
        </p:nvSpPr>
        <p:spPr>
          <a:xfrm rot="16200000">
            <a:off x="2701147" y="6824970"/>
            <a:ext cx="1539837" cy="1200329"/>
          </a:xfrm>
          <a:prstGeom prst="rect">
            <a:avLst/>
          </a:prstGeom>
          <a:noFill/>
        </p:spPr>
        <p:txBody>
          <a:bodyPr wrap="square" rtlCol="0">
            <a:spAutoFit/>
          </a:bodyPr>
          <a:lstStyle/>
          <a:p>
            <a:pPr algn="ctr"/>
            <a:r>
              <a:rPr lang="en-US" sz="2400" b="1" dirty="0" smtClean="0">
                <a:latin typeface="Noteworthy Light" charset="0"/>
                <a:ea typeface="Noteworthy Light" charset="0"/>
                <a:cs typeface="Noteworthy Light" charset="0"/>
              </a:rPr>
              <a:t>YOU</a:t>
            </a:r>
            <a:r>
              <a:rPr lang="en-US" sz="2400" dirty="0" smtClean="0">
                <a:latin typeface="Noteworthy Light" charset="0"/>
                <a:ea typeface="Noteworthy Light" charset="0"/>
                <a:cs typeface="Noteworthy Light" charset="0"/>
              </a:rPr>
              <a:t> CAN  EXPECT TO-</a:t>
            </a:r>
            <a:endParaRPr lang="en-US" sz="2400" dirty="0">
              <a:latin typeface="Noteworthy Light" charset="0"/>
              <a:ea typeface="Noteworthy Light" charset="0"/>
              <a:cs typeface="Noteworthy Light" charset="0"/>
            </a:endParaRPr>
          </a:p>
        </p:txBody>
      </p:sp>
      <p:sp>
        <p:nvSpPr>
          <p:cNvPr id="23" name="TextBox 22"/>
          <p:cNvSpPr txBox="1"/>
          <p:nvPr/>
        </p:nvSpPr>
        <p:spPr>
          <a:xfrm>
            <a:off x="926039" y="3321169"/>
            <a:ext cx="2177933" cy="861774"/>
          </a:xfrm>
          <a:prstGeom prst="rect">
            <a:avLst/>
          </a:prstGeom>
          <a:noFill/>
        </p:spPr>
        <p:txBody>
          <a:bodyPr wrap="square" rtlCol="0">
            <a:spAutoFit/>
          </a:bodyPr>
          <a:lstStyle/>
          <a:p>
            <a:endParaRPr lang="en-US" sz="2500" b="1" dirty="0" smtClean="0">
              <a:latin typeface="Noteworthy Light" charset="0"/>
              <a:ea typeface="Noteworthy Light" charset="0"/>
              <a:cs typeface="Noteworthy Light" charset="0"/>
            </a:endParaRPr>
          </a:p>
          <a:p>
            <a:r>
              <a:rPr lang="en-US" sz="2500" b="1" dirty="0" smtClean="0">
                <a:latin typeface="Noteworthy Light" charset="0"/>
                <a:ea typeface="Noteworthy Light" charset="0"/>
                <a:cs typeface="Noteworthy Light" charset="0"/>
              </a:rPr>
              <a:t>Grades</a:t>
            </a:r>
            <a:endParaRPr lang="en-US" sz="2500" b="1" dirty="0">
              <a:latin typeface="Noteworthy Light" charset="0"/>
              <a:ea typeface="Noteworthy Light" charset="0"/>
              <a:cs typeface="Noteworthy Light" charset="0"/>
            </a:endParaRPr>
          </a:p>
        </p:txBody>
      </p:sp>
      <p:pic>
        <p:nvPicPr>
          <p:cNvPr id="26" name="Picture 25"/>
          <p:cNvPicPr>
            <a:picLocks noChangeAspect="1"/>
          </p:cNvPicPr>
          <p:nvPr/>
        </p:nvPicPr>
        <p:blipFill>
          <a:blip r:embed="rId4"/>
          <a:stretch>
            <a:fillRect/>
          </a:stretch>
        </p:blipFill>
        <p:spPr>
          <a:xfrm>
            <a:off x="6903814" y="5060860"/>
            <a:ext cx="529386" cy="462186"/>
          </a:xfrm>
          <a:prstGeom prst="rect">
            <a:avLst/>
          </a:prstGeom>
        </p:spPr>
      </p:pic>
      <p:pic>
        <p:nvPicPr>
          <p:cNvPr id="27" name="Picture 26"/>
          <p:cNvPicPr>
            <a:picLocks noChangeAspect="1"/>
          </p:cNvPicPr>
          <p:nvPr/>
        </p:nvPicPr>
        <p:blipFill>
          <a:blip r:embed="rId5"/>
          <a:stretch>
            <a:fillRect/>
          </a:stretch>
        </p:blipFill>
        <p:spPr>
          <a:xfrm>
            <a:off x="2023967" y="4994313"/>
            <a:ext cx="538181" cy="512222"/>
          </a:xfrm>
          <a:prstGeom prst="rect">
            <a:avLst/>
          </a:prstGeom>
        </p:spPr>
      </p:pic>
      <p:pic>
        <p:nvPicPr>
          <p:cNvPr id="28" name="Picture 27"/>
          <p:cNvPicPr>
            <a:picLocks noChangeAspect="1"/>
          </p:cNvPicPr>
          <p:nvPr/>
        </p:nvPicPr>
        <p:blipFill>
          <a:blip r:embed="rId6"/>
          <a:stretch>
            <a:fillRect/>
          </a:stretch>
        </p:blipFill>
        <p:spPr>
          <a:xfrm>
            <a:off x="6705601" y="7467599"/>
            <a:ext cx="675858" cy="576275"/>
          </a:xfrm>
          <a:prstGeom prst="rect">
            <a:avLst/>
          </a:prstGeom>
        </p:spPr>
      </p:pic>
    </p:spTree>
    <p:extLst>
      <p:ext uri="{BB962C8B-B14F-4D97-AF65-F5344CB8AC3E}">
        <p14:creationId xmlns:p14="http://schemas.microsoft.com/office/powerpoint/2010/main" val="297858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flipH="1">
            <a:off x="457199" y="304800"/>
            <a:ext cx="3200400" cy="6001643"/>
          </a:xfrm>
          <a:prstGeom prst="rect">
            <a:avLst/>
          </a:prstGeom>
          <a:noFill/>
          <a:ln w="28575">
            <a:solidFill>
              <a:schemeClr val="accent1"/>
            </a:solidFill>
          </a:ln>
        </p:spPr>
        <p:txBody>
          <a:bodyPr wrap="square" rtlCol="0">
            <a:spAutoFit/>
          </a:bodyPr>
          <a:lstStyle/>
          <a:p>
            <a:pPr algn="ctr"/>
            <a:r>
              <a:rPr lang="en-US" sz="2400" b="1" dirty="0" smtClean="0">
                <a:latin typeface="Noteworthy Light" charset="0"/>
                <a:ea typeface="Noteworthy Light" charset="0"/>
                <a:cs typeface="Noteworthy Light" charset="0"/>
              </a:rPr>
              <a:t>Homework:</a:t>
            </a:r>
          </a:p>
          <a:p>
            <a:endParaRPr lang="en-US" dirty="0" smtClean="0"/>
          </a:p>
          <a:p>
            <a:pPr marL="285750" indent="-285750">
              <a:buFont typeface="Arial" charset="0"/>
              <a:buChar char="•"/>
            </a:pPr>
            <a:r>
              <a:rPr lang="en-US" dirty="0" smtClean="0">
                <a:latin typeface="Noteworthy Light" charset="0"/>
                <a:ea typeface="Noteworthy Light" charset="0"/>
                <a:cs typeface="Noteworthy Light" charset="0"/>
              </a:rPr>
              <a:t>Graded for following directions, effort, and completion. Points will be lost if assignment is incomplete or lacks effort.</a:t>
            </a:r>
          </a:p>
          <a:p>
            <a:endParaRPr lang="en-US" dirty="0" smtClean="0">
              <a:latin typeface="Noteworthy Light" charset="0"/>
              <a:ea typeface="Noteworthy Light" charset="0"/>
              <a:cs typeface="Noteworthy Light" charset="0"/>
            </a:endParaRPr>
          </a:p>
          <a:p>
            <a:pPr marL="285750" indent="-285750">
              <a:buFont typeface="Arial" charset="0"/>
              <a:buChar char="•"/>
            </a:pPr>
            <a:r>
              <a:rPr lang="en-US" dirty="0" smtClean="0">
                <a:latin typeface="Noteworthy Light" charset="0"/>
                <a:ea typeface="Noteworthy Light" charset="0"/>
                <a:cs typeface="Noteworthy Light" charset="0"/>
              </a:rPr>
              <a:t>Will be posted on the board and on my website every night</a:t>
            </a:r>
          </a:p>
          <a:p>
            <a:endParaRPr lang="en-US" dirty="0" smtClean="0">
              <a:latin typeface="Noteworthy Light" charset="0"/>
              <a:ea typeface="Noteworthy Light" charset="0"/>
              <a:cs typeface="Noteworthy Light" charset="0"/>
            </a:endParaRPr>
          </a:p>
          <a:p>
            <a:pPr marL="285750" indent="-285750">
              <a:buFont typeface="Arial" charset="0"/>
              <a:buChar char="•"/>
            </a:pPr>
            <a:r>
              <a:rPr lang="en-US" dirty="0" smtClean="0">
                <a:latin typeface="Noteworthy Light" charset="0"/>
                <a:ea typeface="Noteworthy Light" charset="0"/>
                <a:cs typeface="Noteworthy Light" charset="0"/>
              </a:rPr>
              <a:t>Late homework will earn half credit (up to one day late)</a:t>
            </a:r>
            <a:endParaRPr lang="en-US" dirty="0" smtClean="0">
              <a:latin typeface="Noteworthy Light" charset="0"/>
              <a:ea typeface="Noteworthy Light" charset="0"/>
              <a:cs typeface="Noteworthy Light" charset="0"/>
            </a:endParaRPr>
          </a:p>
          <a:p>
            <a:endParaRPr lang="en-US" dirty="0" smtClean="0">
              <a:latin typeface="Noteworthy Light" charset="0"/>
              <a:ea typeface="Noteworthy Light" charset="0"/>
              <a:cs typeface="Noteworthy Light" charset="0"/>
            </a:endParaRPr>
          </a:p>
          <a:p>
            <a:pPr marL="285750" indent="-285750">
              <a:buFont typeface="Arial" charset="0"/>
              <a:buChar char="•"/>
            </a:pPr>
            <a:r>
              <a:rPr lang="en-US" dirty="0" smtClean="0">
                <a:latin typeface="Noteworthy Light" charset="0"/>
                <a:ea typeface="Noteworthy Light" charset="0"/>
                <a:cs typeface="Noteworthy Light" charset="0"/>
              </a:rPr>
              <a:t>Plagiarized work will not be accepted (this includes copying work from a friend)</a:t>
            </a:r>
          </a:p>
          <a:p>
            <a:endParaRPr lang="en-US" dirty="0" smtClean="0">
              <a:latin typeface="Noteworthy Light" charset="0"/>
              <a:ea typeface="Noteworthy Light" charset="0"/>
              <a:cs typeface="Noteworthy Light" charset="0"/>
            </a:endParaRPr>
          </a:p>
          <a:p>
            <a:pPr marL="285750" indent="-285750">
              <a:buFont typeface="Arial" charset="0"/>
              <a:buChar char="•"/>
            </a:pPr>
            <a:r>
              <a:rPr lang="en-US" dirty="0" smtClean="0">
                <a:latin typeface="Noteworthy Light" charset="0"/>
                <a:ea typeface="Noteworthy Light" charset="0"/>
                <a:cs typeface="Noteworthy Light" charset="0"/>
              </a:rPr>
              <a:t>Questions about homework: Email me before 8:00 pm or call a friend</a:t>
            </a:r>
          </a:p>
          <a:p>
            <a:pPr marL="285750" indent="-285750">
              <a:buFont typeface="Arial" charset="0"/>
              <a:buChar char="•"/>
            </a:pPr>
            <a:endParaRPr lang="en-US" dirty="0"/>
          </a:p>
        </p:txBody>
      </p:sp>
      <p:sp>
        <p:nvSpPr>
          <p:cNvPr id="15" name="TextBox 14"/>
          <p:cNvSpPr txBox="1"/>
          <p:nvPr/>
        </p:nvSpPr>
        <p:spPr>
          <a:xfrm flipH="1">
            <a:off x="3962397" y="304798"/>
            <a:ext cx="3200402" cy="4924425"/>
          </a:xfrm>
          <a:prstGeom prst="rect">
            <a:avLst/>
          </a:prstGeom>
          <a:noFill/>
          <a:ln w="28575">
            <a:solidFill>
              <a:schemeClr val="accent1"/>
            </a:solidFill>
          </a:ln>
        </p:spPr>
        <p:txBody>
          <a:bodyPr wrap="square" rtlCol="0">
            <a:spAutoFit/>
          </a:bodyPr>
          <a:lstStyle/>
          <a:p>
            <a:r>
              <a:rPr lang="en-US" sz="2400" b="1" dirty="0" smtClean="0">
                <a:latin typeface="Noteworthy Light" charset="0"/>
                <a:ea typeface="Noteworthy Light" charset="0"/>
                <a:cs typeface="Noteworthy Light" charset="0"/>
              </a:rPr>
              <a:t>Other Grading Policies:</a:t>
            </a:r>
          </a:p>
          <a:p>
            <a:pPr marL="285750" indent="-285750">
              <a:buFont typeface="Arial" charset="0"/>
              <a:buChar char="•"/>
            </a:pPr>
            <a:endParaRPr lang="en-US" dirty="0">
              <a:latin typeface="Noteworthy Light" charset="0"/>
              <a:ea typeface="Noteworthy Light" charset="0"/>
              <a:cs typeface="Noteworthy Light" charset="0"/>
            </a:endParaRPr>
          </a:p>
          <a:p>
            <a:pPr marL="285750" indent="-285750">
              <a:buFont typeface="Arial" charset="0"/>
              <a:buChar char="•"/>
            </a:pPr>
            <a:r>
              <a:rPr lang="en-US" sz="1700" dirty="0">
                <a:latin typeface="Noteworthy Light" charset="0"/>
                <a:ea typeface="Noteworthy Light" charset="0"/>
                <a:cs typeface="Noteworthy Light" charset="0"/>
              </a:rPr>
              <a:t>Effort matters</a:t>
            </a:r>
            <a:r>
              <a:rPr lang="en-US" sz="1700" dirty="0" smtClean="0">
                <a:latin typeface="Noteworthy Light" charset="0"/>
                <a:ea typeface="Noteworthy Light" charset="0"/>
                <a:cs typeface="Noteworthy Light" charset="0"/>
              </a:rPr>
              <a:t>!</a:t>
            </a:r>
          </a:p>
          <a:p>
            <a:endParaRPr lang="en-US" sz="1700" dirty="0" smtClean="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Long </a:t>
            </a:r>
            <a:r>
              <a:rPr lang="en-US" sz="1700" dirty="0" smtClean="0">
                <a:latin typeface="Noteworthy Light" charset="0"/>
                <a:ea typeface="Noteworthy Light" charset="0"/>
                <a:cs typeface="Noteworthy Light" charset="0"/>
              </a:rPr>
              <a:t>term projects or assignments will lose 5 points for each day it is late.</a:t>
            </a:r>
          </a:p>
          <a:p>
            <a:pPr marL="285750" indent="-285750">
              <a:buFont typeface="Arial" charset="0"/>
              <a:buChar char="•"/>
            </a:pPr>
            <a:endParaRPr lang="en-US" sz="1700" dirty="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Final copies MUST follow guidelines to receive full credit.</a:t>
            </a:r>
          </a:p>
          <a:p>
            <a:pPr marL="285750" indent="-285750">
              <a:buFont typeface="Arial" charset="0"/>
              <a:buChar char="•"/>
            </a:pPr>
            <a:endParaRPr lang="en-US" sz="1700" dirty="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ANY plagiarized work will receive a zero and you will not have an opportunity to make up the assignment.</a:t>
            </a:r>
          </a:p>
          <a:p>
            <a:pPr marL="285750" indent="-285750">
              <a:buFont typeface="Arial" charset="0"/>
              <a:buChar char="•"/>
            </a:pPr>
            <a:endParaRPr lang="en-US" sz="1700" dirty="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Work turned in without a name will lose 2 points.  </a:t>
            </a:r>
            <a:endParaRPr lang="en-US" sz="1700" dirty="0" smtClean="0">
              <a:latin typeface="Noteworthy Light" charset="0"/>
              <a:ea typeface="Noteworthy Light" charset="0"/>
              <a:cs typeface="Noteworthy Light" charset="0"/>
            </a:endParaRPr>
          </a:p>
        </p:txBody>
      </p:sp>
      <p:sp>
        <p:nvSpPr>
          <p:cNvPr id="16" name="TextBox 15"/>
          <p:cNvSpPr txBox="1"/>
          <p:nvPr/>
        </p:nvSpPr>
        <p:spPr>
          <a:xfrm>
            <a:off x="3962397" y="5486400"/>
            <a:ext cx="3216444" cy="4416594"/>
          </a:xfrm>
          <a:prstGeom prst="rect">
            <a:avLst/>
          </a:prstGeom>
          <a:noFill/>
          <a:ln w="28575">
            <a:solidFill>
              <a:schemeClr val="accent1"/>
            </a:solidFill>
          </a:ln>
        </p:spPr>
        <p:txBody>
          <a:bodyPr wrap="square" rtlCol="0">
            <a:spAutoFit/>
          </a:bodyPr>
          <a:lstStyle/>
          <a:p>
            <a:pPr algn="ctr"/>
            <a:r>
              <a:rPr lang="en-US" sz="2400" b="1" dirty="0" smtClean="0">
                <a:latin typeface="Noteworthy Light" charset="0"/>
                <a:ea typeface="Noteworthy Light" charset="0"/>
                <a:cs typeface="Noteworthy Light" charset="0"/>
              </a:rPr>
              <a:t>Absences:</a:t>
            </a:r>
            <a:endParaRPr lang="en-US" sz="2400" b="1" dirty="0" smtClean="0">
              <a:latin typeface="Noteworthy Light" charset="0"/>
              <a:ea typeface="Noteworthy Light" charset="0"/>
              <a:cs typeface="Noteworthy Light" charset="0"/>
            </a:endParaRPr>
          </a:p>
          <a:p>
            <a:endParaRPr lang="en-US" dirty="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It is YOUR responsibility to check the “What Did I Miss?” board at the beginning of class or in homeroom.</a:t>
            </a:r>
          </a:p>
          <a:p>
            <a:pPr marL="285750" indent="-285750">
              <a:buFont typeface="Arial" charset="0"/>
              <a:buChar char="•"/>
            </a:pPr>
            <a:endParaRPr lang="en-US" sz="1700" dirty="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The day you return: hand in ALL work that was due. I will not ask you for it.</a:t>
            </a:r>
          </a:p>
          <a:p>
            <a:pPr marL="285750" indent="-285750">
              <a:buFont typeface="Arial" charset="0"/>
              <a:buChar char="•"/>
            </a:pPr>
            <a:endParaRPr lang="en-US" sz="1700" dirty="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Get clarification from a buddy or from me if you are confused.</a:t>
            </a:r>
          </a:p>
          <a:p>
            <a:pPr marL="285750" indent="-285750">
              <a:buFont typeface="Arial" charset="0"/>
              <a:buChar char="•"/>
            </a:pPr>
            <a:endParaRPr lang="en-US" sz="1700" dirty="0" smtClean="0">
              <a:latin typeface="Noteworthy Light" charset="0"/>
              <a:ea typeface="Noteworthy Light" charset="0"/>
              <a:cs typeface="Noteworthy Light" charset="0"/>
            </a:endParaRPr>
          </a:p>
          <a:p>
            <a:pPr marL="285750" indent="-285750">
              <a:buFont typeface="Arial" charset="0"/>
              <a:buChar char="•"/>
            </a:pPr>
            <a:r>
              <a:rPr lang="en-US" sz="1700" dirty="0" smtClean="0">
                <a:latin typeface="Noteworthy Light" charset="0"/>
                <a:ea typeface="Noteworthy Light" charset="0"/>
                <a:cs typeface="Noteworthy Light" charset="0"/>
              </a:rPr>
              <a:t>Make up quizzes/tests ASAP</a:t>
            </a:r>
            <a:endParaRPr lang="en-US" sz="1700" dirty="0">
              <a:latin typeface="Noteworthy Light" charset="0"/>
              <a:ea typeface="Noteworthy Light" charset="0"/>
              <a:cs typeface="Noteworthy Light" charset="0"/>
            </a:endParaRPr>
          </a:p>
          <a:p>
            <a:endParaRPr lang="en-US" dirty="0" smtClean="0">
              <a:latin typeface="Noteworthy Light" charset="0"/>
              <a:ea typeface="Noteworthy Light" charset="0"/>
              <a:cs typeface="Noteworthy Light" charset="0"/>
            </a:endParaRPr>
          </a:p>
        </p:txBody>
      </p:sp>
      <p:sp>
        <p:nvSpPr>
          <p:cNvPr id="17" name="TextBox 16"/>
          <p:cNvSpPr txBox="1"/>
          <p:nvPr/>
        </p:nvSpPr>
        <p:spPr>
          <a:xfrm>
            <a:off x="457199" y="6553200"/>
            <a:ext cx="3352801" cy="3231654"/>
          </a:xfrm>
          <a:prstGeom prst="rect">
            <a:avLst/>
          </a:prstGeom>
          <a:noFill/>
          <a:ln w="28575">
            <a:solidFill>
              <a:schemeClr val="accent1"/>
            </a:solidFill>
          </a:ln>
        </p:spPr>
        <p:txBody>
          <a:bodyPr wrap="square" rtlCol="0">
            <a:spAutoFit/>
          </a:bodyPr>
          <a:lstStyle/>
          <a:p>
            <a:pPr algn="ctr"/>
            <a:r>
              <a:rPr lang="en-US" sz="2400" b="1" dirty="0" smtClean="0">
                <a:latin typeface="Noteworthy Light" charset="0"/>
                <a:ea typeface="Noteworthy Light" charset="0"/>
                <a:cs typeface="Noteworthy Light" charset="0"/>
              </a:rPr>
              <a:t>PowerSchool</a:t>
            </a:r>
          </a:p>
          <a:p>
            <a:endParaRPr lang="en-US" dirty="0"/>
          </a:p>
          <a:p>
            <a:pPr marL="285750" indent="-285750">
              <a:buFont typeface="Arial" charset="0"/>
              <a:buChar char="•"/>
            </a:pPr>
            <a:r>
              <a:rPr lang="en-US" dirty="0" smtClean="0">
                <a:latin typeface="Noteworthy Light" charset="0"/>
                <a:ea typeface="Noteworthy Light" charset="0"/>
                <a:cs typeface="Noteworthy Light" charset="0"/>
              </a:rPr>
              <a:t>Please check it regularly!</a:t>
            </a:r>
          </a:p>
          <a:p>
            <a:pPr marL="285750" indent="-285750">
              <a:buFont typeface="Arial" charset="0"/>
              <a:buChar char="•"/>
            </a:pPr>
            <a:r>
              <a:rPr lang="en-US" dirty="0" smtClean="0">
                <a:latin typeface="Noteworthy Light" charset="0"/>
                <a:ea typeface="Noteworthy Light" charset="0"/>
                <a:cs typeface="Noteworthy Light" charset="0"/>
              </a:rPr>
              <a:t>Most grades are entered by the end of the week.</a:t>
            </a:r>
          </a:p>
          <a:p>
            <a:pPr marL="285750" indent="-285750">
              <a:buFont typeface="Arial" charset="0"/>
              <a:buChar char="•"/>
            </a:pPr>
            <a:r>
              <a:rPr lang="en-US" dirty="0" smtClean="0">
                <a:latin typeface="Noteworthy Light" charset="0"/>
                <a:ea typeface="Noteworthy Light" charset="0"/>
                <a:cs typeface="Noteworthy Light" charset="0"/>
              </a:rPr>
              <a:t>Major writing assignments and projects will take more time to grade </a:t>
            </a:r>
            <a:r>
              <a:rPr lang="en-US" dirty="0" smtClean="0">
                <a:latin typeface="Noteworthy Light" charset="0"/>
                <a:ea typeface="Noteworthy Light" charset="0"/>
                <a:cs typeface="Noteworthy Light" charset="0"/>
                <a:sym typeface="Wingdings"/>
              </a:rPr>
              <a:t></a:t>
            </a:r>
          </a:p>
          <a:p>
            <a:pPr marL="285750" indent="-285750">
              <a:buFont typeface="Arial" charset="0"/>
              <a:buChar char="•"/>
            </a:pPr>
            <a:r>
              <a:rPr lang="en-US" dirty="0" smtClean="0">
                <a:latin typeface="Noteworthy Light" charset="0"/>
                <a:ea typeface="Noteworthy Light" charset="0"/>
                <a:cs typeface="Noteworthy Light" charset="0"/>
                <a:sym typeface="Wingdings"/>
              </a:rPr>
              <a:t>I’m definitely not perfect. Ask </a:t>
            </a:r>
            <a:r>
              <a:rPr lang="en-US" dirty="0" smtClean="0">
                <a:latin typeface="Noteworthy Light" charset="0"/>
                <a:ea typeface="Noteworthy Light" charset="0"/>
                <a:cs typeface="Noteworthy Light" charset="0"/>
                <a:sym typeface="Wingdings"/>
              </a:rPr>
              <a:t>questions if you suspect an error. </a:t>
            </a:r>
          </a:p>
          <a:p>
            <a:endParaRPr lang="en-US" dirty="0"/>
          </a:p>
        </p:txBody>
      </p:sp>
    </p:spTree>
    <p:extLst>
      <p:ext uri="{BB962C8B-B14F-4D97-AF65-F5344CB8AC3E}">
        <p14:creationId xmlns:p14="http://schemas.microsoft.com/office/powerpoint/2010/main" val="1264071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6705600" cy="369332"/>
          </a:xfrm>
          <a:prstGeom prst="rect">
            <a:avLst/>
          </a:prstGeom>
          <a:noFill/>
          <a:ln w="50800">
            <a:solidFill>
              <a:schemeClr val="accent1"/>
            </a:solidFill>
          </a:ln>
        </p:spPr>
        <p:txBody>
          <a:bodyPr wrap="square" rtlCol="0">
            <a:spAutoFit/>
          </a:bodyPr>
          <a:lstStyle/>
          <a:p>
            <a:pPr algn="ctr"/>
            <a:r>
              <a:rPr lang="en-US" b="1" dirty="0" smtClean="0">
                <a:latin typeface="Noteworthy Light" charset="0"/>
                <a:ea typeface="Noteworthy Light" charset="0"/>
                <a:cs typeface="Noteworthy Light" charset="0"/>
              </a:rPr>
              <a:t>Please return ONLY this page and keep the other for your reference: </a:t>
            </a:r>
          </a:p>
        </p:txBody>
      </p:sp>
      <p:sp>
        <p:nvSpPr>
          <p:cNvPr id="3" name="TextBox 2"/>
          <p:cNvSpPr txBox="1"/>
          <p:nvPr/>
        </p:nvSpPr>
        <p:spPr>
          <a:xfrm>
            <a:off x="533400" y="1295400"/>
            <a:ext cx="6681788" cy="10587514"/>
          </a:xfrm>
          <a:prstGeom prst="rect">
            <a:avLst/>
          </a:prstGeom>
          <a:noFill/>
          <a:ln>
            <a:noFill/>
          </a:ln>
        </p:spPr>
        <p:txBody>
          <a:bodyPr wrap="square" rtlCol="0">
            <a:spAutoFit/>
          </a:bodyPr>
          <a:lstStyle/>
          <a:p>
            <a:pPr algn="ctr"/>
            <a:r>
              <a:rPr lang="en-US" b="1" dirty="0" smtClean="0">
                <a:latin typeface="Noteworthy Light" charset="0"/>
                <a:ea typeface="Noteworthy Light" charset="0"/>
                <a:cs typeface="Noteworthy Light" charset="0"/>
              </a:rPr>
              <a:t>I have read and I understand all of Mrs. </a:t>
            </a:r>
            <a:r>
              <a:rPr lang="en-US" b="1" dirty="0" err="1" smtClean="0">
                <a:latin typeface="Noteworthy Light" charset="0"/>
                <a:ea typeface="Noteworthy Light" charset="0"/>
                <a:cs typeface="Noteworthy Light" charset="0"/>
              </a:rPr>
              <a:t>Borek’s</a:t>
            </a:r>
            <a:r>
              <a:rPr lang="en-US" b="1" dirty="0" smtClean="0">
                <a:latin typeface="Noteworthy Light" charset="0"/>
                <a:ea typeface="Noteworthy Light" charset="0"/>
                <a:cs typeface="Noteworthy Light" charset="0"/>
              </a:rPr>
              <a:t> expectations: </a:t>
            </a:r>
          </a:p>
          <a:p>
            <a:endParaRPr lang="en-US" dirty="0">
              <a:latin typeface="Noteworthy Light" charset="0"/>
              <a:ea typeface="Noteworthy Light" charset="0"/>
              <a:cs typeface="Noteworthy Light" charset="0"/>
            </a:endParaRPr>
          </a:p>
          <a:p>
            <a:r>
              <a:rPr lang="en-US" dirty="0" smtClean="0">
                <a:latin typeface="Noteworthy Light" charset="0"/>
                <a:ea typeface="Noteworthy Light" charset="0"/>
                <a:cs typeface="Noteworthy Light" charset="0"/>
              </a:rPr>
              <a:t>Student Name (print)___________________________________</a:t>
            </a:r>
          </a:p>
          <a:p>
            <a:endParaRPr lang="en-US" dirty="0" smtClean="0">
              <a:latin typeface="Noteworthy Light" charset="0"/>
              <a:ea typeface="Noteworthy Light" charset="0"/>
              <a:cs typeface="Noteworthy Light" charset="0"/>
            </a:endParaRPr>
          </a:p>
          <a:p>
            <a:r>
              <a:rPr lang="en-US" dirty="0" smtClean="0">
                <a:latin typeface="Noteworthy Light" charset="0"/>
                <a:ea typeface="Noteworthy Light" charset="0"/>
                <a:cs typeface="Noteworthy Light" charset="0"/>
              </a:rPr>
              <a:t>Parent </a:t>
            </a:r>
            <a:r>
              <a:rPr lang="en-US" dirty="0" smtClean="0">
                <a:latin typeface="Noteworthy Light" charset="0"/>
                <a:ea typeface="Noteworthy Light" charset="0"/>
                <a:cs typeface="Noteworthy Light" charset="0"/>
              </a:rPr>
              <a:t>name </a:t>
            </a:r>
            <a:r>
              <a:rPr lang="en-US" dirty="0" smtClean="0">
                <a:latin typeface="Noteworthy Light" charset="0"/>
                <a:ea typeface="Noteworthy Light" charset="0"/>
                <a:cs typeface="Noteworthy Light" charset="0"/>
              </a:rPr>
              <a:t>(print): ___________________________________</a:t>
            </a:r>
            <a:endParaRPr lang="en-US" dirty="0" smtClean="0">
              <a:latin typeface="Noteworthy Light" charset="0"/>
              <a:ea typeface="Noteworthy Light" charset="0"/>
              <a:cs typeface="Noteworthy Light" charset="0"/>
            </a:endParaRPr>
          </a:p>
          <a:p>
            <a:endParaRPr lang="en-US" dirty="0">
              <a:latin typeface="Noteworthy Light" charset="0"/>
              <a:ea typeface="Noteworthy Light" charset="0"/>
              <a:cs typeface="Noteworthy Light" charset="0"/>
            </a:endParaRPr>
          </a:p>
          <a:p>
            <a:r>
              <a:rPr lang="en-US" dirty="0" smtClean="0">
                <a:latin typeface="Noteworthy Light" charset="0"/>
                <a:ea typeface="Noteworthy Light" charset="0"/>
                <a:cs typeface="Noteworthy Light" charset="0"/>
              </a:rPr>
              <a:t>Parent signature: _____________________________________</a:t>
            </a:r>
          </a:p>
          <a:p>
            <a:endParaRPr lang="en-US" dirty="0">
              <a:latin typeface="Noteworthy Light" charset="0"/>
              <a:ea typeface="Noteworthy Light" charset="0"/>
              <a:cs typeface="Noteworthy Light" charset="0"/>
            </a:endParaRPr>
          </a:p>
          <a:p>
            <a:pPr algn="ctr"/>
            <a:r>
              <a:rPr lang="en-US" sz="2400" b="1" dirty="0" smtClean="0">
                <a:latin typeface="Noteworthy Light" charset="0"/>
                <a:ea typeface="Noteworthy Light" charset="0"/>
                <a:cs typeface="Noteworthy Light" charset="0"/>
              </a:rPr>
              <a:t>Parent Contact Information:</a:t>
            </a:r>
          </a:p>
          <a:p>
            <a:endParaRPr lang="en-US" dirty="0">
              <a:latin typeface="Noteworthy Light" charset="0"/>
              <a:ea typeface="Noteworthy Light" charset="0"/>
              <a:cs typeface="Noteworthy Light" charset="0"/>
            </a:endParaRPr>
          </a:p>
          <a:p>
            <a:r>
              <a:rPr lang="en-US" dirty="0" smtClean="0">
                <a:latin typeface="Noteworthy Light" charset="0"/>
                <a:ea typeface="Noteworthy Light" charset="0"/>
                <a:cs typeface="Noteworthy Light" charset="0"/>
              </a:rPr>
              <a:t>E-mail: ___________________________________________</a:t>
            </a:r>
          </a:p>
          <a:p>
            <a:endParaRPr lang="en-US" dirty="0">
              <a:latin typeface="Noteworthy Light" charset="0"/>
              <a:ea typeface="Noteworthy Light" charset="0"/>
              <a:cs typeface="Noteworthy Light" charset="0"/>
            </a:endParaRPr>
          </a:p>
          <a:p>
            <a:r>
              <a:rPr lang="en-US" dirty="0" smtClean="0">
                <a:latin typeface="Noteworthy Light" charset="0"/>
                <a:ea typeface="Noteworthy Light" charset="0"/>
                <a:cs typeface="Noteworthy Light" charset="0"/>
              </a:rPr>
              <a:t>2</a:t>
            </a:r>
            <a:r>
              <a:rPr lang="en-US" baseline="30000" dirty="0" smtClean="0">
                <a:latin typeface="Noteworthy Light" charset="0"/>
                <a:ea typeface="Noteworthy Light" charset="0"/>
                <a:cs typeface="Noteworthy Light" charset="0"/>
              </a:rPr>
              <a:t>nd</a:t>
            </a:r>
            <a:r>
              <a:rPr lang="en-US" dirty="0" smtClean="0">
                <a:latin typeface="Noteworthy Light" charset="0"/>
                <a:ea typeface="Noteworthy Light" charset="0"/>
                <a:cs typeface="Noteworthy Light" charset="0"/>
              </a:rPr>
              <a:t> E-mail (optional):</a:t>
            </a:r>
            <a:r>
              <a:rPr lang="en-US" dirty="0">
                <a:latin typeface="Noteworthy Light" charset="0"/>
                <a:ea typeface="Noteworthy Light" charset="0"/>
                <a:cs typeface="Noteworthy Light" charset="0"/>
              </a:rPr>
              <a:t> </a:t>
            </a:r>
            <a:r>
              <a:rPr lang="en-US" dirty="0" smtClean="0">
                <a:latin typeface="Noteworthy Light" charset="0"/>
                <a:ea typeface="Noteworthy Light" charset="0"/>
                <a:cs typeface="Noteworthy Light" charset="0"/>
              </a:rPr>
              <a:t>__________________________________</a:t>
            </a:r>
          </a:p>
          <a:p>
            <a:endParaRPr lang="en-US" dirty="0" smtClean="0">
              <a:latin typeface="Noteworthy Light" charset="0"/>
              <a:ea typeface="Noteworthy Light" charset="0"/>
              <a:cs typeface="Noteworthy Light" charset="0"/>
            </a:endParaRPr>
          </a:p>
          <a:p>
            <a:r>
              <a:rPr lang="en-US" dirty="0" smtClean="0">
                <a:latin typeface="Noteworthy Light" charset="0"/>
                <a:ea typeface="Noteworthy Light" charset="0"/>
                <a:cs typeface="Noteworthy Light" charset="0"/>
              </a:rPr>
              <a:t>Phone number: ______________________________________</a:t>
            </a:r>
          </a:p>
          <a:p>
            <a:endParaRPr lang="en-US" dirty="0">
              <a:latin typeface="Noteworthy Light" charset="0"/>
              <a:ea typeface="Noteworthy Light" charset="0"/>
              <a:cs typeface="Noteworthy Light" charset="0"/>
            </a:endParaRPr>
          </a:p>
          <a:p>
            <a:r>
              <a:rPr lang="en-US" sz="1400" dirty="0" smtClean="0">
                <a:latin typeface="Noteworthy Light" charset="0"/>
                <a:ea typeface="Noteworthy Light" charset="0"/>
                <a:cs typeface="Noteworthy Light" charset="0"/>
              </a:rPr>
              <a:t>Helpful class updates will be e-mailed home weekly. If you don’t receive an update by the end of the first full week of school, please e-mail me so you don’t miss any important information.</a:t>
            </a:r>
          </a:p>
          <a:p>
            <a:endParaRPr lang="en-US" sz="1400" dirty="0">
              <a:latin typeface="Noteworthy Light" charset="0"/>
              <a:ea typeface="Noteworthy Light" charset="0"/>
              <a:cs typeface="Noteworthy Light" charset="0"/>
            </a:endParaRPr>
          </a:p>
          <a:p>
            <a:r>
              <a:rPr lang="en-US" sz="1600" dirty="0" smtClean="0">
                <a:latin typeface="Noteworthy Light" charset="0"/>
                <a:ea typeface="Noteworthy Light" charset="0"/>
                <a:cs typeface="Noteworthy Light" charset="0"/>
              </a:rPr>
              <a:t>Should I be aware of any other significant information about your student that will enable me to better assist him/her this year in LA?</a:t>
            </a:r>
            <a:endParaRPr lang="en-US" sz="1600" dirty="0">
              <a:latin typeface="Noteworthy Light" charset="0"/>
              <a:ea typeface="Noteworthy Light" charset="0"/>
              <a:cs typeface="Noteworthy Light" charset="0"/>
            </a:endParaRPr>
          </a:p>
          <a:p>
            <a:pPr>
              <a:lnSpc>
                <a:spcPct val="150000"/>
              </a:lnSpc>
            </a:pPr>
            <a:r>
              <a:rPr lang="en-US" dirty="0" smtClean="0">
                <a:latin typeface="Noteworthy Light" charset="0"/>
                <a:ea typeface="Noteworthy Light" charset="0"/>
                <a:cs typeface="Noteworthy Light" charset="0"/>
              </a:rPr>
              <a:t>________________________________________________ </a:t>
            </a:r>
          </a:p>
          <a:p>
            <a:pPr>
              <a:lnSpc>
                <a:spcPct val="150000"/>
              </a:lnSpc>
            </a:pPr>
            <a:r>
              <a:rPr lang="en-US" dirty="0" smtClean="0">
                <a:latin typeface="Noteworthy Light" charset="0"/>
                <a:ea typeface="Noteworthy Light" charset="0"/>
                <a:cs typeface="Noteworthy Light" charset="0"/>
              </a:rPr>
              <a:t>________________________________________________ ________________________________________________ ________________________________________________ ________________________________________________ </a:t>
            </a:r>
            <a:r>
              <a:rPr lang="en-US" dirty="0">
                <a:latin typeface="Noteworthy Light" charset="0"/>
                <a:ea typeface="Noteworthy Light" charset="0"/>
                <a:cs typeface="Noteworthy Light" charset="0"/>
              </a:rPr>
              <a:t>________________________________________________</a:t>
            </a:r>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7703355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19545</TotalTime>
  <Words>652</Words>
  <Application>Microsoft Macintosh PowerPoint</Application>
  <PresentationFormat>Custom</PresentationFormat>
  <Paragraphs>117</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Calibri</vt:lpstr>
      <vt:lpstr>Calibri Light</vt:lpstr>
      <vt:lpstr>KG One More Light</vt:lpstr>
      <vt:lpstr>Noteworthy Light</vt:lpstr>
      <vt:lpstr>Wingdings</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Tyne Brack</dc:creator>
  <cp:lastModifiedBy>Microsoft Office User</cp:lastModifiedBy>
  <cp:revision>54</cp:revision>
  <cp:lastPrinted>2018-08-29T23:30:18Z</cp:lastPrinted>
  <dcterms:created xsi:type="dcterms:W3CDTF">2018-05-23T17:16:45Z</dcterms:created>
  <dcterms:modified xsi:type="dcterms:W3CDTF">2019-08-14T12:30:37Z</dcterms:modified>
</cp:coreProperties>
</file>